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7" r:id="rId2"/>
    <p:sldId id="258" r:id="rId3"/>
    <p:sldId id="259" r:id="rId4"/>
    <p:sldId id="260" r:id="rId5"/>
    <p:sldId id="261" r:id="rId6"/>
    <p:sldId id="262" r:id="rId7"/>
    <p:sldId id="289" r:id="rId8"/>
    <p:sldId id="290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7" r:id="rId18"/>
    <p:sldId id="284" r:id="rId19"/>
    <p:sldId id="278" r:id="rId20"/>
    <p:sldId id="288" r:id="rId21"/>
    <p:sldId id="279" r:id="rId22"/>
    <p:sldId id="280" r:id="rId23"/>
    <p:sldId id="281" r:id="rId24"/>
    <p:sldId id="285" r:id="rId25"/>
    <p:sldId id="282" r:id="rId26"/>
    <p:sldId id="286" r:id="rId27"/>
    <p:sldId id="283" r:id="rId28"/>
    <p:sldId id="287" r:id="rId29"/>
    <p:sldId id="275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108E40E-01A8-4F28-8C0F-71EF2B6950D1}" type="datetimeFigureOut">
              <a:rPr lang="ar-SA" smtClean="0"/>
              <a:pPr/>
              <a:t>25/01/1436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EF3AA9A-4F74-46F0-8D91-7F66EA93C1E0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6788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b="1" smtClean="0">
              <a:cs typeface="Arial" pitchFamily="34" charset="0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FACA07AD-62F9-4BAD-AB0E-D5BE855E5A39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9AF3E355-C83C-4F59-81D3-3829DAF2F28C}" type="slidenum">
              <a:rPr lang="en-US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812 w 5740"/>
                <a:gd name="T1" fmla="*/ 88 h 4316"/>
                <a:gd name="T2" fmla="*/ 0 w 5740"/>
                <a:gd name="T3" fmla="*/ 88 h 4316"/>
                <a:gd name="T4" fmla="*/ 0 w 5740"/>
                <a:gd name="T5" fmla="*/ 0 h 4316"/>
                <a:gd name="T6" fmla="*/ 5812 w 5740"/>
                <a:gd name="T7" fmla="*/ 0 h 4316"/>
                <a:gd name="T8" fmla="*/ 5812 w 5740"/>
                <a:gd name="T9" fmla="*/ 88 h 4316"/>
                <a:gd name="T10" fmla="*/ 5812 w 5740"/>
                <a:gd name="T11" fmla="*/ 88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ar-SA" smtClean="0">
                <a:solidFill>
                  <a:srgbClr val="FFFFFF"/>
                </a:solidFill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3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3 w 382"/>
                  <a:gd name="T19" fmla="*/ 96 h 96"/>
                  <a:gd name="T20" fmla="*/ 267 w 382"/>
                  <a:gd name="T21" fmla="*/ 90 h 96"/>
                  <a:gd name="T22" fmla="*/ 315 w 382"/>
                  <a:gd name="T23" fmla="*/ 84 h 96"/>
                  <a:gd name="T24" fmla="*/ 356 w 382"/>
                  <a:gd name="T25" fmla="*/ 66 h 96"/>
                  <a:gd name="T26" fmla="*/ 386 w 382"/>
                  <a:gd name="T27" fmla="*/ 42 h 96"/>
                  <a:gd name="T28" fmla="*/ 380 w 382"/>
                  <a:gd name="T29" fmla="*/ 42 h 96"/>
                  <a:gd name="T30" fmla="*/ 350 w 382"/>
                  <a:gd name="T31" fmla="*/ 66 h 96"/>
                  <a:gd name="T32" fmla="*/ 309 w 382"/>
                  <a:gd name="T33" fmla="*/ 78 h 96"/>
                  <a:gd name="T34" fmla="*/ 267 w 382"/>
                  <a:gd name="T35" fmla="*/ 90 h 96"/>
                  <a:gd name="T36" fmla="*/ 213 w 382"/>
                  <a:gd name="T37" fmla="*/ 96 h 96"/>
                  <a:gd name="T38" fmla="*/ 213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3 w 185"/>
                  <a:gd name="T5" fmla="*/ 36 h 210"/>
                  <a:gd name="T6" fmla="*/ 159 w 185"/>
                  <a:gd name="T7" fmla="*/ 72 h 210"/>
                  <a:gd name="T8" fmla="*/ 165 w 185"/>
                  <a:gd name="T9" fmla="*/ 90 h 210"/>
                  <a:gd name="T10" fmla="*/ 171 w 185"/>
                  <a:gd name="T11" fmla="*/ 114 h 210"/>
                  <a:gd name="T12" fmla="*/ 165 w 185"/>
                  <a:gd name="T13" fmla="*/ 138 h 210"/>
                  <a:gd name="T14" fmla="*/ 153 w 185"/>
                  <a:gd name="T15" fmla="*/ 162 h 210"/>
                  <a:gd name="T16" fmla="*/ 123 w 185"/>
                  <a:gd name="T17" fmla="*/ 180 h 210"/>
                  <a:gd name="T18" fmla="*/ 90 w 185"/>
                  <a:gd name="T19" fmla="*/ 198 h 210"/>
                  <a:gd name="T20" fmla="*/ 100 w 185"/>
                  <a:gd name="T21" fmla="*/ 210 h 210"/>
                  <a:gd name="T22" fmla="*/ 135 w 185"/>
                  <a:gd name="T23" fmla="*/ 192 h 210"/>
                  <a:gd name="T24" fmla="*/ 165 w 185"/>
                  <a:gd name="T25" fmla="*/ 168 h 210"/>
                  <a:gd name="T26" fmla="*/ 183 w 185"/>
                  <a:gd name="T27" fmla="*/ 144 h 210"/>
                  <a:gd name="T28" fmla="*/ 189 w 185"/>
                  <a:gd name="T29" fmla="*/ 114 h 210"/>
                  <a:gd name="T30" fmla="*/ 183 w 185"/>
                  <a:gd name="T31" fmla="*/ 90 h 210"/>
                  <a:gd name="T32" fmla="*/ 177 w 185"/>
                  <a:gd name="T33" fmla="*/ 66 h 210"/>
                  <a:gd name="T34" fmla="*/ 159 w 185"/>
                  <a:gd name="T35" fmla="*/ 48 h 210"/>
                  <a:gd name="T36" fmla="*/ 135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ar-SA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ar-SA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ar-SA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ar-SA" smtClean="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66978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66979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1E1D2-7FBB-40F2-A91B-FA84DD3614B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169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8005F-16BE-40F7-A989-6EA6C1CC419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085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33944-A5A0-487C-A52C-EBEAA52ED35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840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460EC-3853-441D-A09F-231C5A1CF59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08337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3386D-275B-4552-A911-501776E836E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8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208269-9E88-48FC-AD11-304796040BD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726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1AE90-F470-45A5-BF64-C60A0E7ECCD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980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712A6-56E8-44F9-9628-71532BD29A7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7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C7B4E-FFB6-4D8F-B2DE-8EFDF8DAE29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100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5A05A-D64C-4848-9746-2B521187B0C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614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7150B-392C-4962-AFA8-83E4952A9AD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582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0F1C3-73B5-4E83-A542-C12AC3AA482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265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38A74-B237-4637-BCAB-155A343F0AB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400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>
              <a:gd name="T0" fmla="*/ 0 w 179"/>
              <a:gd name="T1" fmla="*/ 132 h 132"/>
              <a:gd name="T2" fmla="*/ 29 w 179"/>
              <a:gd name="T3" fmla="*/ 132 h 132"/>
              <a:gd name="T4" fmla="*/ 77 w 179"/>
              <a:gd name="T5" fmla="*/ 108 h 132"/>
              <a:gd name="T6" fmla="*/ 119 w 179"/>
              <a:gd name="T7" fmla="*/ 78 h 132"/>
              <a:gd name="T8" fmla="*/ 155 w 179"/>
              <a:gd name="T9" fmla="*/ 48 h 132"/>
              <a:gd name="T10" fmla="*/ 179 w 179"/>
              <a:gd name="T11" fmla="*/ 12 h 132"/>
              <a:gd name="T12" fmla="*/ 173 w 179"/>
              <a:gd name="T13" fmla="*/ 6 h 132"/>
              <a:gd name="T14" fmla="*/ 167 w 179"/>
              <a:gd name="T15" fmla="*/ 0 h 132"/>
              <a:gd name="T16" fmla="*/ 137 w 179"/>
              <a:gd name="T17" fmla="*/ 42 h 132"/>
              <a:gd name="T18" fmla="*/ 101 w 179"/>
              <a:gd name="T19" fmla="*/ 78 h 132"/>
              <a:gd name="T20" fmla="*/ 53 w 179"/>
              <a:gd name="T21" fmla="*/ 108 h 132"/>
              <a:gd name="T22" fmla="*/ 0 w 179"/>
              <a:gd name="T23" fmla="*/ 132 h 132"/>
              <a:gd name="T24" fmla="*/ 0 w 179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812 w 5740"/>
                <a:gd name="T1" fmla="*/ 88 h 4316"/>
                <a:gd name="T2" fmla="*/ 0 w 5740"/>
                <a:gd name="T3" fmla="*/ 88 h 4316"/>
                <a:gd name="T4" fmla="*/ 0 w 5740"/>
                <a:gd name="T5" fmla="*/ 0 h 4316"/>
                <a:gd name="T6" fmla="*/ 5812 w 5740"/>
                <a:gd name="T7" fmla="*/ 0 h 4316"/>
                <a:gd name="T8" fmla="*/ 5812 w 5740"/>
                <a:gd name="T9" fmla="*/ 88 h 4316"/>
                <a:gd name="T10" fmla="*/ 5812 w 5740"/>
                <a:gd name="T11" fmla="*/ 88 h 43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ar-SA" smtClean="0">
                <a:solidFill>
                  <a:srgbClr val="FFFFFF"/>
                </a:solidFill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65894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895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896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897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898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899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0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1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2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3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4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65906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7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8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09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0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1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2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3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4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5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6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17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79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80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0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1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2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84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65925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6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7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8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29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0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1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57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3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4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5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6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7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8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39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40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5941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38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13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13 w 382"/>
                  <a:gd name="T19" fmla="*/ 96 h 96"/>
                  <a:gd name="T20" fmla="*/ 267 w 382"/>
                  <a:gd name="T21" fmla="*/ 90 h 96"/>
                  <a:gd name="T22" fmla="*/ 315 w 382"/>
                  <a:gd name="T23" fmla="*/ 84 h 96"/>
                  <a:gd name="T24" fmla="*/ 356 w 382"/>
                  <a:gd name="T25" fmla="*/ 66 h 96"/>
                  <a:gd name="T26" fmla="*/ 386 w 382"/>
                  <a:gd name="T27" fmla="*/ 42 h 96"/>
                  <a:gd name="T28" fmla="*/ 380 w 382"/>
                  <a:gd name="T29" fmla="*/ 42 h 96"/>
                  <a:gd name="T30" fmla="*/ 350 w 382"/>
                  <a:gd name="T31" fmla="*/ 66 h 96"/>
                  <a:gd name="T32" fmla="*/ 309 w 382"/>
                  <a:gd name="T33" fmla="*/ 78 h 96"/>
                  <a:gd name="T34" fmla="*/ 267 w 382"/>
                  <a:gd name="T35" fmla="*/ 90 h 96"/>
                  <a:gd name="T36" fmla="*/ 213 w 382"/>
                  <a:gd name="T37" fmla="*/ 96 h 96"/>
                  <a:gd name="T38" fmla="*/ 213 w 382"/>
                  <a:gd name="T39" fmla="*/ 96 h 9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39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0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1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2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3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23 w 185"/>
                  <a:gd name="T5" fmla="*/ 36 h 210"/>
                  <a:gd name="T6" fmla="*/ 159 w 185"/>
                  <a:gd name="T7" fmla="*/ 72 h 210"/>
                  <a:gd name="T8" fmla="*/ 165 w 185"/>
                  <a:gd name="T9" fmla="*/ 90 h 210"/>
                  <a:gd name="T10" fmla="*/ 171 w 185"/>
                  <a:gd name="T11" fmla="*/ 114 h 210"/>
                  <a:gd name="T12" fmla="*/ 165 w 185"/>
                  <a:gd name="T13" fmla="*/ 138 h 210"/>
                  <a:gd name="T14" fmla="*/ 153 w 185"/>
                  <a:gd name="T15" fmla="*/ 162 h 210"/>
                  <a:gd name="T16" fmla="*/ 123 w 185"/>
                  <a:gd name="T17" fmla="*/ 180 h 210"/>
                  <a:gd name="T18" fmla="*/ 90 w 185"/>
                  <a:gd name="T19" fmla="*/ 198 h 210"/>
                  <a:gd name="T20" fmla="*/ 100 w 185"/>
                  <a:gd name="T21" fmla="*/ 210 h 210"/>
                  <a:gd name="T22" fmla="*/ 135 w 185"/>
                  <a:gd name="T23" fmla="*/ 192 h 210"/>
                  <a:gd name="T24" fmla="*/ 165 w 185"/>
                  <a:gd name="T25" fmla="*/ 168 h 210"/>
                  <a:gd name="T26" fmla="*/ 183 w 185"/>
                  <a:gd name="T27" fmla="*/ 144 h 210"/>
                  <a:gd name="T28" fmla="*/ 189 w 185"/>
                  <a:gd name="T29" fmla="*/ 114 h 210"/>
                  <a:gd name="T30" fmla="*/ 183 w 185"/>
                  <a:gd name="T31" fmla="*/ 90 h 210"/>
                  <a:gd name="T32" fmla="*/ 177 w 185"/>
                  <a:gd name="T33" fmla="*/ 66 h 210"/>
                  <a:gd name="T34" fmla="*/ 159 w 185"/>
                  <a:gd name="T35" fmla="*/ 48 h 210"/>
                  <a:gd name="T36" fmla="*/ 135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4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ar-SA" smtClean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046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ar-SA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7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ar-SA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8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ar-SA" smtClea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049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ar-SA" smtClean="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165955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5956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5957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65958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65959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EAE310-E2D6-4769-8ECB-A0A413A62AC1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59674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733800"/>
            <a:ext cx="7772400" cy="5175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>UPPER GASTROINTESTINAL TRACT </a:t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i="1" u="sng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b="1" i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33800" y="5257800"/>
            <a:ext cx="51054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Dr. Sama-ul-Haque</a:t>
            </a:r>
          </a:p>
        </p:txBody>
      </p:sp>
    </p:spTree>
    <p:extLst>
      <p:ext uri="{BB962C8B-B14F-4D97-AF65-F5344CB8AC3E}">
        <p14:creationId xmlns:p14="http://schemas.microsoft.com/office/powerpoint/2010/main" val="411364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Tongue (Anterior part)</a:t>
            </a:r>
            <a:endParaRPr lang="en-US" sz="4000" dirty="0"/>
          </a:p>
        </p:txBody>
      </p:sp>
      <p:pic>
        <p:nvPicPr>
          <p:cNvPr id="1126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3" t="41499" r="28366" b="12791"/>
          <a:stretch>
            <a:fillRect/>
          </a:stretch>
        </p:blipFill>
        <p:spPr bwMode="auto">
          <a:xfrm>
            <a:off x="266700" y="914400"/>
            <a:ext cx="8610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66244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63563"/>
          </a:xfrm>
        </p:spPr>
        <p:txBody>
          <a:bodyPr/>
          <a:lstStyle/>
          <a:p>
            <a:pPr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Tongue (Posterior part) Circumvallate Papilla</a:t>
            </a:r>
            <a:endParaRPr lang="en-US" sz="3200" dirty="0"/>
          </a:p>
        </p:txBody>
      </p:sp>
      <p:pic>
        <p:nvPicPr>
          <p:cNvPr id="12291" name="ClipArt Placeholder 5"/>
          <p:cNvPicPr>
            <a:picLocks noGrp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2" t="43002" r="28046" b="11888"/>
          <a:stretch>
            <a:fillRect/>
          </a:stretch>
        </p:blipFill>
        <p:spPr>
          <a:xfrm>
            <a:off x="152400" y="1295400"/>
            <a:ext cx="8839200" cy="5410200"/>
          </a:xfrm>
        </p:spPr>
      </p:pic>
    </p:spTree>
    <p:extLst>
      <p:ext uri="{BB962C8B-B14F-4D97-AF65-F5344CB8AC3E}">
        <p14:creationId xmlns:p14="http://schemas.microsoft.com/office/powerpoint/2010/main" val="29764492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Tongue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990600"/>
            <a:ext cx="4038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Circumvallate papilla (H&amp;E).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View of taste buds (arrowhead) within the nonkeratinized stratified squamous epithelium of the circumvallate papilla</a:t>
            </a:r>
            <a:r>
              <a:rPr lang="en-US" sz="2800" dirty="0" smtClean="0"/>
              <a:t>. </a:t>
            </a:r>
          </a:p>
        </p:txBody>
      </p:sp>
      <p:pic>
        <p:nvPicPr>
          <p:cNvPr id="13316" name="Picture 7" descr="vii-3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2400" y="1676400"/>
            <a:ext cx="5195888" cy="3429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1439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Taste buds</a:t>
            </a:r>
          </a:p>
        </p:txBody>
      </p:sp>
      <p:pic>
        <p:nvPicPr>
          <p:cNvPr id="14339" name="Picture 6" descr="scan000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0" r="1567" b="14066"/>
          <a:stretch>
            <a:fillRect/>
          </a:stretch>
        </p:blipFill>
        <p:spPr>
          <a:xfrm rot="21540000">
            <a:off x="73025" y="1349375"/>
            <a:ext cx="8997950" cy="4895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7077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Taste Buds (Location)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447800" y="1752600"/>
            <a:ext cx="6400800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Circumvallate papilla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Fungiform papilla</a:t>
            </a:r>
          </a:p>
          <a:p>
            <a:pPr eaLnBrk="1" hangingPunct="1"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Foliate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Soft Palate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Pharynx 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Epiglottis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1266321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4" t="45409" r="30128" b="19106"/>
          <a:stretch>
            <a:fillRect/>
          </a:stretch>
        </p:blipFill>
        <p:spPr bwMode="auto">
          <a:xfrm>
            <a:off x="685800" y="928688"/>
            <a:ext cx="77724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381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Filiform &amp; Fungiform papillae of the Tongue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84061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Posterior 1/3</a:t>
            </a:r>
            <a:r>
              <a:rPr lang="en-US" sz="4000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of tongue</a:t>
            </a:r>
          </a:p>
        </p:txBody>
      </p:sp>
      <p:pic>
        <p:nvPicPr>
          <p:cNvPr id="17411" name="Picture 7" descr="scan0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9" b="4909"/>
          <a:stretch>
            <a:fillRect/>
          </a:stretch>
        </p:blipFill>
        <p:spPr>
          <a:xfrm rot="21540000">
            <a:off x="141288" y="1296988"/>
            <a:ext cx="8959850" cy="49514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5560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 smtClean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Salivary Glands</a:t>
            </a:r>
          </a:p>
        </p:txBody>
      </p:sp>
      <p:sp>
        <p:nvSpPr>
          <p:cNvPr id="60419" name="Rectangle 3" descr="Bouquet"/>
          <p:cNvSpPr>
            <a:spLocks noGrp="1" noChangeArrowheads="1"/>
          </p:cNvSpPr>
          <p:nvPr>
            <p:ph idx="1"/>
          </p:nvPr>
        </p:nvSpPr>
        <p:spPr>
          <a:xfrm>
            <a:off x="152400" y="1412874"/>
            <a:ext cx="3352800" cy="529272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There are three pairs of major salivary glands :</a:t>
            </a:r>
          </a:p>
          <a:p>
            <a:pPr eaLnBrk="1" hangingPunct="1">
              <a:buFontTx/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Parotid</a:t>
            </a:r>
          </a:p>
          <a:p>
            <a:pPr eaLnBrk="1" hangingPunct="1">
              <a:buFontTx/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Submandibular</a:t>
            </a:r>
          </a:p>
          <a:p>
            <a:pPr eaLnBrk="1" hangingPunct="1">
              <a:buFontTx/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Sublingual</a:t>
            </a:r>
          </a:p>
          <a:p>
            <a:pPr eaLnBrk="1" hangingPunct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There are many small salivary glands in the oral cavity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661886"/>
            <a:ext cx="44196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90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" y="1371600"/>
            <a:ext cx="8763000" cy="54102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Major glands are surrounded by dense connective tissue capsule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Capsule sends septa separating the parenchyma into lobules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Each lobule consists of many  secretory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acini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ducts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Salivary glands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649575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 smtClean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Secretory Part of The Glands</a:t>
            </a:r>
          </a:p>
        </p:txBody>
      </p:sp>
      <p:sp>
        <p:nvSpPr>
          <p:cNvPr id="60419" name="Rectangle 3" descr="Bouquet"/>
          <p:cNvSpPr>
            <a:spLocks noGrp="1" noChangeArrowheads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Serous cells are  pyramidal in shape .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Mucus cells are basically cuboidal to columnar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form tubules	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Serous &amp; mucus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acini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&amp; the initial part of the duct system are surrounded by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myoepithelial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cells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Serous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demilunes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are serous cells  capping the mucus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acini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dirty="0" smtClean="0">
                <a:cs typeface="Arial" pitchFamily="34" charset="0"/>
              </a:rPr>
              <a:t>	</a:t>
            </a:r>
          </a:p>
          <a:p>
            <a:pPr eaLnBrk="1" hangingPunct="1">
              <a:buFontTx/>
              <a:buNone/>
            </a:pPr>
            <a:endParaRPr lang="en-US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30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407987"/>
          </a:xfrm>
        </p:spPr>
        <p:txBody>
          <a:bodyPr/>
          <a:lstStyle/>
          <a:p>
            <a:pPr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Objectives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Discuss the microscopic structure of lips.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Enlist the types of salivary glands and describe their microscopic structure.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Discuss the microscopic structure of tongue.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96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381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Salivary glands</a:t>
            </a:r>
            <a:endParaRPr lang="en-US" sz="3600" dirty="0"/>
          </a:p>
        </p:txBody>
      </p:sp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12" t="32478" r="33653" b="5875"/>
          <a:stretch>
            <a:fillRect/>
          </a:stretch>
        </p:blipFill>
        <p:spPr bwMode="auto">
          <a:xfrm>
            <a:off x="1104900" y="762000"/>
            <a:ext cx="69342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8060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 descr="Bouquet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563562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sz="3600" b="1" dirty="0" smtClean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Glandular Duct System</a:t>
            </a:r>
          </a:p>
        </p:txBody>
      </p:sp>
      <p:sp>
        <p:nvSpPr>
          <p:cNvPr id="36867" name="Rectangle 3" descr="Bouquet"/>
          <p:cNvSpPr>
            <a:spLocks noGrp="1" noChangeArrowheads="1"/>
          </p:cNvSpPr>
          <p:nvPr>
            <p:ph type="body" sz="half" idx="1"/>
          </p:nvPr>
        </p:nvSpPr>
        <p:spPr>
          <a:xfrm>
            <a:off x="76200" y="914400"/>
            <a:ext cx="3962400" cy="594360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sz="2800" b="1" dirty="0">
                <a:cs typeface="Arial" pitchFamily="34" charset="0"/>
              </a:rPr>
              <a:t>Intercalated duct: </a:t>
            </a:r>
            <a:r>
              <a:rPr lang="en-US" sz="2400" b="1" dirty="0" smtClean="0">
                <a:cs typeface="Arial" pitchFamily="34" charset="0"/>
              </a:rPr>
              <a:t>cuboidal epithelium</a:t>
            </a:r>
          </a:p>
          <a:p>
            <a:pPr eaLnBrk="1" hangingPunct="1"/>
            <a:r>
              <a:rPr lang="en-US" sz="2800" b="1" dirty="0" smtClean="0">
                <a:cs typeface="Arial" pitchFamily="34" charset="0"/>
              </a:rPr>
              <a:t>Striated duct: </a:t>
            </a:r>
            <a:r>
              <a:rPr lang="en-US" sz="2400" b="1" dirty="0" smtClean="0">
                <a:cs typeface="Arial" pitchFamily="34" charset="0"/>
              </a:rPr>
              <a:t>columnar epithelium (cells </a:t>
            </a:r>
            <a:r>
              <a:rPr lang="en-US" sz="2400" b="1" dirty="0">
                <a:cs typeface="Arial" pitchFamily="34" charset="0"/>
              </a:rPr>
              <a:t>are striated)</a:t>
            </a:r>
          </a:p>
          <a:p>
            <a:pPr eaLnBrk="1" hangingPunct="1"/>
            <a:r>
              <a:rPr lang="en-US" sz="2800" b="1" dirty="0">
                <a:cs typeface="Arial" pitchFamily="34" charset="0"/>
              </a:rPr>
              <a:t>Both intercalated &amp;striated are </a:t>
            </a:r>
            <a:r>
              <a:rPr lang="en-US" sz="2800" b="1" dirty="0" err="1">
                <a:cs typeface="Arial" pitchFamily="34" charset="0"/>
              </a:rPr>
              <a:t>intralobular</a:t>
            </a:r>
            <a:r>
              <a:rPr lang="en-US" sz="2800" b="1" dirty="0">
                <a:cs typeface="Arial" pitchFamily="34" charset="0"/>
              </a:rPr>
              <a:t> ducts.</a:t>
            </a:r>
          </a:p>
          <a:p>
            <a:pPr eaLnBrk="1" hangingPunct="1"/>
            <a:r>
              <a:rPr lang="en-US" sz="2800" b="1" dirty="0" smtClean="0">
                <a:cs typeface="Arial" pitchFamily="34" charset="0"/>
              </a:rPr>
              <a:t>Interlobular duct:</a:t>
            </a:r>
          </a:p>
          <a:p>
            <a:pPr marL="400050" lvl="2" indent="0" eaLnBrk="1" hangingPunct="1">
              <a:buClr>
                <a:schemeClr val="hlink"/>
              </a:buClr>
              <a:buSzPct val="80000"/>
              <a:buNone/>
            </a:pPr>
            <a:r>
              <a:rPr lang="en-US" b="1" dirty="0" err="1" smtClean="0">
                <a:ea typeface="+mn-ea"/>
                <a:cs typeface="Arial" pitchFamily="34" charset="0"/>
              </a:rPr>
              <a:t>Pseudostratified</a:t>
            </a:r>
            <a:r>
              <a:rPr lang="en-US" b="1" dirty="0">
                <a:ea typeface="+mn-ea"/>
                <a:cs typeface="Arial" pitchFamily="34" charset="0"/>
              </a:rPr>
              <a:t> </a:t>
            </a:r>
            <a:r>
              <a:rPr lang="en-US" b="1" dirty="0" smtClean="0">
                <a:ea typeface="+mn-ea"/>
                <a:cs typeface="Arial" pitchFamily="34" charset="0"/>
              </a:rPr>
              <a:t>or     stratified (cuboidal or </a:t>
            </a:r>
            <a:r>
              <a:rPr lang="en-US" b="1" dirty="0">
                <a:cs typeface="Arial" pitchFamily="34" charset="0"/>
              </a:rPr>
              <a:t>columnar </a:t>
            </a:r>
            <a:r>
              <a:rPr lang="en-US" b="1" dirty="0" smtClean="0">
                <a:ea typeface="+mn-ea"/>
                <a:cs typeface="Arial" pitchFamily="34" charset="0"/>
              </a:rPr>
              <a:t>epithelium)</a:t>
            </a:r>
            <a:endParaRPr lang="en-US" b="1" dirty="0">
              <a:ea typeface="+mn-ea"/>
              <a:cs typeface="Arial" pitchFamily="34" charset="0"/>
            </a:endParaRPr>
          </a:p>
          <a:p>
            <a:pPr eaLnBrk="1" hangingPunct="1"/>
            <a:r>
              <a:rPr lang="en-US" sz="2800" b="1" dirty="0" smtClean="0">
                <a:cs typeface="Arial" pitchFamily="34" charset="0"/>
              </a:rPr>
              <a:t>Main duct:</a:t>
            </a:r>
          </a:p>
          <a:p>
            <a:pPr marL="400050" lvl="1" indent="0" eaLnBrk="1" hangingPunct="1">
              <a:buNone/>
            </a:pPr>
            <a:r>
              <a:rPr lang="en-US" sz="2400" b="1" dirty="0" err="1" smtClean="0"/>
              <a:t>nonkeratinized</a:t>
            </a:r>
            <a:r>
              <a:rPr lang="en-US" sz="2400" b="1" dirty="0" smtClean="0"/>
              <a:t>-stratified </a:t>
            </a:r>
            <a:r>
              <a:rPr lang="en-US" sz="2400" b="1" dirty="0"/>
              <a:t>squamous epithelium.</a:t>
            </a:r>
            <a:endParaRPr lang="en-US" sz="2400" b="1" dirty="0" smtClean="0">
              <a:cs typeface="Arial" pitchFamily="34" charset="0"/>
            </a:endParaRPr>
          </a:p>
        </p:txBody>
      </p:sp>
      <p:sp>
        <p:nvSpPr>
          <p:cNvPr id="2" name="ClipArt Placeholder 1"/>
          <p:cNvSpPr>
            <a:spLocks noGrp="1"/>
          </p:cNvSpPr>
          <p:nvPr>
            <p:ph type="clipArt" sz="half" idx="2"/>
          </p:nvPr>
        </p:nvSpPr>
        <p:spPr/>
      </p:sp>
      <p:pic>
        <p:nvPicPr>
          <p:cNvPr id="7173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29" t="22394" r="14255" b="36089"/>
          <a:stretch>
            <a:fillRect/>
          </a:stretch>
        </p:blipFill>
        <p:spPr bwMode="auto">
          <a:xfrm>
            <a:off x="4038600" y="1600200"/>
            <a:ext cx="5105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58745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uct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896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 descr="Bouquet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41438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sz="3600" b="1" dirty="0" smtClean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Parotid Gland</a:t>
            </a:r>
          </a:p>
        </p:txBody>
      </p:sp>
      <p:sp>
        <p:nvSpPr>
          <p:cNvPr id="37891" name="Rectangle 3" descr="Bouquet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41438"/>
            <a:ext cx="4876800" cy="5516562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/>
              <a:t>E</a:t>
            </a:r>
            <a:r>
              <a:rPr lang="en-US" sz="2800" b="1" dirty="0" smtClean="0"/>
              <a:t>xclusively </a:t>
            </a:r>
            <a:r>
              <a:rPr lang="en-US" sz="2800" b="1" dirty="0"/>
              <a:t>of </a:t>
            </a:r>
            <a:r>
              <a:rPr lang="en-US" sz="2800" b="1" dirty="0" smtClean="0"/>
              <a:t>serous </a:t>
            </a:r>
            <a:r>
              <a:rPr lang="en-US" sz="2800" b="1" dirty="0" err="1" smtClean="0"/>
              <a:t>acini</a:t>
            </a:r>
            <a:endParaRPr lang="en-US" sz="2800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/>
              <a:t>Branched </a:t>
            </a:r>
            <a:r>
              <a:rPr lang="en-US" sz="2800" b="1" dirty="0" err="1" smtClean="0"/>
              <a:t>acinar</a:t>
            </a:r>
            <a:endParaRPr lang="en-US" sz="2800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/>
              <a:t>Capsule sends septa dividing it to</a:t>
            </a:r>
          </a:p>
          <a:p>
            <a:pPr marL="0" lvl="0" indent="0" eaLnBrk="1" fontAlgn="auto" hangingPunct="1">
              <a:spcAft>
                <a:spcPts val="0"/>
              </a:spcAft>
              <a:buClr>
                <a:srgbClr val="99FF99"/>
              </a:buClr>
              <a:buNone/>
              <a:defRPr/>
            </a:pPr>
            <a:r>
              <a:rPr lang="en-US" sz="2800" b="1" dirty="0"/>
              <a:t> </a:t>
            </a:r>
            <a:r>
              <a:rPr lang="en-US" sz="2800" b="1" dirty="0" smtClean="0"/>
              <a:t>   lobes </a:t>
            </a:r>
            <a:r>
              <a:rPr lang="en-US" sz="2800" b="1" dirty="0" smtClean="0">
                <a:solidFill>
                  <a:srgbClr val="FFFFFF"/>
                </a:solidFill>
              </a:rPr>
              <a:t>&amp; lobules </a:t>
            </a:r>
          </a:p>
          <a:p>
            <a:pPr lvl="0" eaLnBrk="1" fontAlgn="auto" hangingPunct="1">
              <a:spcAft>
                <a:spcPts val="0"/>
              </a:spcAft>
              <a:buClr>
                <a:srgbClr val="99FF99"/>
              </a:buClr>
              <a:defRPr/>
            </a:pPr>
            <a:r>
              <a:rPr lang="en-US" sz="2800" b="1" dirty="0" smtClean="0"/>
              <a:t>Lobules: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2800" b="1" dirty="0" smtClean="0"/>
              <a:t>    Serous </a:t>
            </a:r>
            <a:r>
              <a:rPr lang="en-US" sz="2800" b="1" dirty="0" err="1" smtClean="0"/>
              <a:t>acini</a:t>
            </a:r>
            <a:endParaRPr lang="en-US" sz="2800" b="1" dirty="0" smtClean="0"/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2800" b="1" dirty="0"/>
              <a:t> </a:t>
            </a:r>
            <a:r>
              <a:rPr lang="en-US" sz="2800" b="1" dirty="0" smtClean="0"/>
              <a:t>   Ducts</a:t>
            </a:r>
            <a:endParaRPr lang="en-US" sz="2800" b="1" dirty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2800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2800" b="1" dirty="0" smtClean="0"/>
          </a:p>
        </p:txBody>
      </p:sp>
      <p:pic>
        <p:nvPicPr>
          <p:cNvPr id="37892" name="Picture 4" descr="Bouque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0" t="17697" r="20609" b="31667"/>
          <a:stretch>
            <a:fillRect/>
          </a:stretch>
        </p:blipFill>
        <p:spPr>
          <a:xfrm>
            <a:off x="5257800" y="1557338"/>
            <a:ext cx="3751262" cy="5111750"/>
          </a:xfrm>
          <a:blipFill dpi="0" rotWithShape="1">
            <a:blip r:embed="rId3" cstate="print"/>
            <a:srcRect l="53880" t="17697" r="20609" b="31667"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val="398631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4" t="37590" r="27884" b="3769"/>
          <a:stretch>
            <a:fillRect/>
          </a:stretch>
        </p:blipFill>
        <p:spPr bwMode="auto">
          <a:xfrm>
            <a:off x="1028700" y="782638"/>
            <a:ext cx="70866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381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Parotid salivary gland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25063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 descr="Bouquet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sz="36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Submandibular</a:t>
            </a:r>
            <a:r>
              <a:rPr lang="en-US" sz="3600" b="1" dirty="0" smtClean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 Gland</a:t>
            </a:r>
          </a:p>
        </p:txBody>
      </p:sp>
      <p:sp>
        <p:nvSpPr>
          <p:cNvPr id="55299" name="Rectangle 3" descr="Bouquet"/>
          <p:cNvSpPr>
            <a:spLocks noGrp="1" noChangeArrowheads="1"/>
          </p:cNvSpPr>
          <p:nvPr>
            <p:ph idx="1"/>
          </p:nvPr>
        </p:nvSpPr>
        <p:spPr>
          <a:xfrm>
            <a:off x="0" y="1052513"/>
            <a:ext cx="3733800" cy="5805487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/>
              <a:t>A mixed gland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/>
              <a:t>Serous </a:t>
            </a:r>
            <a:r>
              <a:rPr lang="en-US" sz="2800" b="1" dirty="0" err="1" smtClean="0"/>
              <a:t>acini</a:t>
            </a:r>
            <a:r>
              <a:rPr lang="en-US" sz="2800" b="1" dirty="0" smtClean="0"/>
              <a:t> predominate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/>
              <a:t>Branched </a:t>
            </a:r>
            <a:r>
              <a:rPr lang="en-US" sz="2800" b="1" dirty="0" err="1" smtClean="0"/>
              <a:t>Tubuloalveolar</a:t>
            </a:r>
            <a:endParaRPr lang="en-US" sz="2800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/>
              <a:t>Capsule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/>
              <a:t>Lobules: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2800" b="1" dirty="0" smtClean="0"/>
              <a:t>    Serous </a:t>
            </a:r>
            <a:r>
              <a:rPr lang="en-US" sz="2800" b="1" dirty="0" err="1" smtClean="0"/>
              <a:t>Demilunes</a:t>
            </a:r>
            <a:endParaRPr lang="en-US" sz="2800" b="1" dirty="0" smtClean="0"/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2800" b="1" dirty="0" smtClean="0"/>
              <a:t>    Ducts</a:t>
            </a:r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8" t="27043" r="19395" b="40688"/>
          <a:stretch>
            <a:fillRect/>
          </a:stretch>
        </p:blipFill>
        <p:spPr bwMode="auto">
          <a:xfrm>
            <a:off x="6084888" y="1341438"/>
            <a:ext cx="2663825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81" t="17513" r="15837" b="31294"/>
          <a:stretch>
            <a:fillRect/>
          </a:stretch>
        </p:blipFill>
        <p:spPr bwMode="auto">
          <a:xfrm>
            <a:off x="6629400" y="4176713"/>
            <a:ext cx="2305050" cy="244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2" name="Picture 6" descr="15_028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" t="43417" r="68311" b="25137"/>
          <a:stretch>
            <a:fillRect/>
          </a:stretch>
        </p:blipFill>
        <p:spPr bwMode="auto">
          <a:xfrm>
            <a:off x="3886200" y="4201433"/>
            <a:ext cx="2592388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554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2286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Submandibular salivary gland</a:t>
            </a:r>
            <a:endParaRPr lang="en-US" sz="3600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5" t="35786" r="30611" b="3767"/>
          <a:stretch>
            <a:fillRect/>
          </a:stretch>
        </p:blipFill>
        <p:spPr bwMode="auto">
          <a:xfrm>
            <a:off x="762000" y="685800"/>
            <a:ext cx="73914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70812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 descr="Bouquet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0335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sz="3600" b="1" dirty="0" smtClean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Sublingual Gland</a:t>
            </a:r>
          </a:p>
        </p:txBody>
      </p:sp>
      <p:sp>
        <p:nvSpPr>
          <p:cNvPr id="2053" name="Rectangle 5" descr="Bouquet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23950"/>
            <a:ext cx="9144000" cy="5734050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/>
              <a:t>A mixed gland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/>
              <a:t>M</a:t>
            </a:r>
            <a:r>
              <a:rPr lang="en-US" sz="2800" dirty="0" smtClean="0"/>
              <a:t>ucous </a:t>
            </a:r>
            <a:r>
              <a:rPr lang="en-US" sz="2800" dirty="0" err="1" smtClean="0"/>
              <a:t>acini</a:t>
            </a:r>
            <a:r>
              <a:rPr lang="en-US" sz="2800" dirty="0" smtClean="0"/>
              <a:t> </a:t>
            </a:r>
            <a:r>
              <a:rPr lang="en-US" sz="2800" dirty="0"/>
              <a:t>predominate</a:t>
            </a:r>
            <a:endParaRPr lang="en-US" sz="2800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/>
              <a:t>Branched </a:t>
            </a:r>
            <a:r>
              <a:rPr lang="en-US" sz="2800" b="1" dirty="0" err="1" smtClean="0"/>
              <a:t>tubuoalveolar</a:t>
            </a:r>
            <a:endParaRPr lang="en-US" sz="2800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/>
              <a:t>Capsule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/>
              <a:t>Lobules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/>
              <a:t>Serous </a:t>
            </a:r>
            <a:r>
              <a:rPr lang="en-US" sz="2800" b="1" dirty="0" err="1" smtClean="0"/>
              <a:t>Demilunes</a:t>
            </a:r>
            <a:r>
              <a:rPr lang="en-US" sz="2800" b="1" dirty="0" smtClean="0"/>
              <a:t>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/>
              <a:t>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b="1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b="1" dirty="0" smtClean="0"/>
          </a:p>
        </p:txBody>
      </p:sp>
      <p:pic>
        <p:nvPicPr>
          <p:cNvPr id="2055" name="Picture 7" descr="gh15_0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11888" y="2060575"/>
            <a:ext cx="2889250" cy="4451350"/>
          </a:xfrm>
          <a:noFill/>
        </p:spPr>
      </p:pic>
      <p:sp>
        <p:nvSpPr>
          <p:cNvPr id="2" name="Rectangle 1"/>
          <p:cNvSpPr/>
          <p:nvPr/>
        </p:nvSpPr>
        <p:spPr>
          <a:xfrm>
            <a:off x="6216650" y="2819400"/>
            <a:ext cx="1439863" cy="1512888"/>
          </a:xfrm>
          <a:prstGeom prst="rect">
            <a:avLst/>
          </a:prstGeom>
          <a:solidFill>
            <a:srgbClr val="00B0F0">
              <a:alpha val="33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ular Callout 2"/>
          <p:cNvSpPr/>
          <p:nvPr/>
        </p:nvSpPr>
        <p:spPr>
          <a:xfrm>
            <a:off x="3627097" y="3986212"/>
            <a:ext cx="2589553" cy="2724149"/>
          </a:xfrm>
          <a:prstGeom prst="wedgeRectCallout">
            <a:avLst>
              <a:gd name="adj1" fmla="val 55632"/>
              <a:gd name="adj2" fmla="val -632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" name="Picture 8" descr="gh15_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29"/>
          <a:stretch>
            <a:fillRect/>
          </a:stretch>
        </p:blipFill>
        <p:spPr bwMode="auto">
          <a:xfrm>
            <a:off x="3627098" y="4191000"/>
            <a:ext cx="2630487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901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0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2286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Sublingual salivary gland</a:t>
            </a:r>
            <a:endParaRPr lang="en-US" sz="3600" dirty="0"/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7" t="38493" r="29166" b="2867"/>
          <a:stretch>
            <a:fillRect/>
          </a:stretch>
        </p:blipFill>
        <p:spPr bwMode="auto">
          <a:xfrm>
            <a:off x="1104900" y="685800"/>
            <a:ext cx="69342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45664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0" y="2057400"/>
            <a:ext cx="9144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60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39973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INTRODUCTION</a:t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Oral cavity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Lip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Salivary glands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Tongue</a:t>
            </a:r>
          </a:p>
        </p:txBody>
      </p:sp>
    </p:spTree>
    <p:extLst>
      <p:ext uri="{BB962C8B-B14F-4D97-AF65-F5344CB8AC3E}">
        <p14:creationId xmlns:p14="http://schemas.microsoft.com/office/powerpoint/2010/main" val="888785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038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Oral cavity</a:t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19200"/>
            <a:ext cx="4038600" cy="4221163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Lip (H&amp;E). View of oral mucosa. </a:t>
            </a:r>
          </a:p>
          <a:p>
            <a:pPr eaLnBrk="1" hangingPunct="1"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Non-keratinized stratified squamous epithelium (oral mucosa).</a:t>
            </a:r>
          </a:p>
          <a:p>
            <a:pPr eaLnBrk="1" hangingPunct="1"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lamina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propria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contains a duct (D) of the labial salivary glands.</a:t>
            </a:r>
          </a:p>
          <a:p>
            <a:pPr eaLnBrk="1" hangingPunct="1"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8" descr="vii-0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152400"/>
            <a:ext cx="4572000" cy="6588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3" name="Left Arrow 1"/>
          <p:cNvSpPr>
            <a:spLocks noChangeArrowheads="1"/>
          </p:cNvSpPr>
          <p:nvPr/>
        </p:nvSpPr>
        <p:spPr bwMode="auto">
          <a:xfrm>
            <a:off x="7772400" y="2819400"/>
            <a:ext cx="990600" cy="304800"/>
          </a:xfrm>
          <a:prstGeom prst="leftArrow">
            <a:avLst>
              <a:gd name="adj1" fmla="val 50000"/>
              <a:gd name="adj2" fmla="val 4999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ar-SA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906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-228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Lip (longitudinal section)</a:t>
            </a:r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066800"/>
            <a:ext cx="4038600" cy="4525963"/>
          </a:xfrm>
        </p:spPr>
        <p:txBody>
          <a:bodyPr/>
          <a:lstStyle/>
          <a:p>
            <a:pPr eaLnBrk="1" hangingPunct="1"/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External surface</a:t>
            </a:r>
          </a:p>
          <a:p>
            <a:pPr eaLnBrk="1" hangingPunct="1"/>
            <a:r>
              <a:rPr lang="en-US" sz="3600" dirty="0" err="1" smtClean="0">
                <a:effectLst/>
                <a:latin typeface="Times New Roman" pitchFamily="18" charset="0"/>
                <a:cs typeface="Times New Roman" pitchFamily="18" charset="0"/>
              </a:rPr>
              <a:t>Muco</a:t>
            </a:r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-cutaneous junction</a:t>
            </a:r>
          </a:p>
          <a:p>
            <a:pPr eaLnBrk="1" hangingPunct="1"/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Oral surface</a:t>
            </a:r>
          </a:p>
        </p:txBody>
      </p:sp>
    </p:spTree>
    <p:extLst>
      <p:ext uri="{BB962C8B-B14F-4D97-AF65-F5344CB8AC3E}">
        <p14:creationId xmlns:p14="http://schemas.microsoft.com/office/powerpoint/2010/main" val="10964879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Lip (longitudinal section)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47800"/>
            <a:ext cx="9144000" cy="48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67590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solidFill>
                  <a:srgbClr val="FF0000"/>
                </a:solidFill>
                <a:cs typeface="Times New Roman" pitchFamily="18" charset="0"/>
              </a:rPr>
              <a:t>The Tongue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>
          <a:xfrm>
            <a:off x="250825" y="1143000"/>
            <a:ext cx="4397375" cy="541020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It consists of skeletal muscle fibers covered by mucosa.</a:t>
            </a:r>
          </a:p>
          <a:p>
            <a:pPr eaLnBrk="1" hangingPunct="1"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Mucosa:</a:t>
            </a:r>
          </a:p>
          <a:p>
            <a:pPr marL="0" indent="0" eaLnBrk="1" hangingPunct="1"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i. Epithelium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Stratified squamous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epithelium Non-keratinized 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ii Lamina propria(C.T)</a:t>
            </a:r>
          </a:p>
          <a:p>
            <a:pPr eaLnBrk="1" hangingPunct="1"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anterior part is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covered by different types of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papillae.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Papillae are elevations of the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epithelium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and lamina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propria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2400" b="1" dirty="0" smtClean="0">
              <a:cs typeface="Arial" pitchFamily="34" charset="0"/>
            </a:endParaRPr>
          </a:p>
        </p:txBody>
      </p:sp>
      <p:pic>
        <p:nvPicPr>
          <p:cNvPr id="20484" name="Picture 2" descr="C:\Users\zbataineh\Desktop\GIT Lectures\histology of GIT\tongue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1" r="16920" b="52979"/>
          <a:stretch>
            <a:fillRect/>
          </a:stretch>
        </p:blipFill>
        <p:spPr>
          <a:xfrm>
            <a:off x="4983163" y="1773238"/>
            <a:ext cx="4125912" cy="3465512"/>
          </a:xfrm>
          <a:noFill/>
        </p:spPr>
      </p:pic>
    </p:spTree>
    <p:extLst>
      <p:ext uri="{BB962C8B-B14F-4D97-AF65-F5344CB8AC3E}">
        <p14:creationId xmlns:p14="http://schemas.microsoft.com/office/powerpoint/2010/main" val="218055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 smtClean="0">
                <a:solidFill>
                  <a:schemeClr val="bg2">
                    <a:lumMod val="20000"/>
                    <a:lumOff val="80000"/>
                  </a:schemeClr>
                </a:solidFill>
                <a:cs typeface="Times New Roman" pitchFamily="18" charset="0"/>
              </a:rPr>
              <a:t>Tongue Papillae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125538"/>
            <a:ext cx="4701949" cy="532765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ts val="26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They are four types:</a:t>
            </a:r>
          </a:p>
          <a:p>
            <a:pPr marL="0" indent="0" eaLnBrk="1" fontAlgn="auto" hangingPunct="1">
              <a:lnSpc>
                <a:spcPts val="26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400" b="1" dirty="0" smtClean="0"/>
              <a:t>Filiform</a:t>
            </a:r>
          </a:p>
          <a:p>
            <a:pPr marL="0" indent="0" eaLnBrk="1" fontAlgn="auto" hangingPunct="1">
              <a:lnSpc>
                <a:spcPts val="26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400" b="1" dirty="0" smtClean="0"/>
              <a:t>Fungiform</a:t>
            </a:r>
          </a:p>
          <a:p>
            <a:pPr marL="0" indent="0" eaLnBrk="1" fontAlgn="auto" hangingPunct="1">
              <a:lnSpc>
                <a:spcPts val="26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400" b="1" dirty="0" smtClean="0"/>
              <a:t>Circumvallate (</a:t>
            </a:r>
            <a:r>
              <a:rPr 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Von </a:t>
            </a:r>
            <a:r>
              <a:rPr lang="en-US" sz="2400" b="1" dirty="0" err="1">
                <a:solidFill>
                  <a:schemeClr val="bg2">
                    <a:lumMod val="20000"/>
                    <a:lumOff val="80000"/>
                  </a:schemeClr>
                </a:solidFill>
              </a:rPr>
              <a:t>Ebner</a:t>
            </a:r>
            <a:r>
              <a:rPr lang="en-US" sz="24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4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glands)</a:t>
            </a:r>
          </a:p>
          <a:p>
            <a:pPr marL="0" indent="0" eaLnBrk="1" fontAlgn="auto" hangingPunct="1">
              <a:lnSpc>
                <a:spcPts val="26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en-US" sz="2400" b="1" dirty="0" smtClean="0"/>
              <a:t>Foliate (</a:t>
            </a:r>
            <a:r>
              <a:rPr lang="en-US" sz="2400" b="1" dirty="0" smtClean="0"/>
              <a:t>poorly developed in        	    humans)</a:t>
            </a:r>
          </a:p>
          <a:p>
            <a:pPr marL="274320" indent="-274320" eaLnBrk="1" fontAlgn="auto" hangingPunct="1">
              <a:lnSpc>
                <a:spcPts val="26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With the </a:t>
            </a:r>
            <a:r>
              <a:rPr lang="en-US" sz="2400" b="1" dirty="0" smtClean="0">
                <a:solidFill>
                  <a:srgbClr val="FFFF00"/>
                </a:solidFill>
              </a:rPr>
              <a:t>exception</a:t>
            </a:r>
            <a:r>
              <a:rPr lang="en-US" sz="2400" b="1" dirty="0" smtClean="0"/>
              <a:t> of </a:t>
            </a:r>
            <a:r>
              <a:rPr lang="en-US" sz="2400" b="1" dirty="0" smtClean="0"/>
              <a:t>Filiform, </a:t>
            </a:r>
            <a:r>
              <a:rPr lang="en-US" sz="2400" b="1" dirty="0" smtClean="0"/>
              <a:t>they contain taste buds for taste sensation</a:t>
            </a:r>
          </a:p>
          <a:p>
            <a:pPr marL="274320" indent="-274320" eaLnBrk="1" fontAlgn="auto" hangingPunct="1">
              <a:lnSpc>
                <a:spcPts val="26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/>
              <a:t>Taste bud consists of sensory cells, supporting cells, and basal cells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05"/>
          <a:stretch>
            <a:fillRect/>
          </a:stretch>
        </p:blipFill>
        <p:spPr>
          <a:xfrm>
            <a:off x="4716463" y="1052513"/>
            <a:ext cx="4041775" cy="2178050"/>
          </a:xfrm>
          <a:noFill/>
        </p:spPr>
      </p:pic>
      <p:pic>
        <p:nvPicPr>
          <p:cNvPr id="6" name="Picture 2" descr="C:\Users\zbataineh\Desktop\GIT Lectures\GIT\histology of GIT\15_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8" t="47777" r="5034" b="13188"/>
          <a:stretch>
            <a:fillRect/>
          </a:stretch>
        </p:blipFill>
        <p:spPr bwMode="auto">
          <a:xfrm>
            <a:off x="6875463" y="3387949"/>
            <a:ext cx="205105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zbataineh\Desktop\GIT Lectures\GIT\histology of GIT\15_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9" t="-2" r="5035" b="59029"/>
          <a:stretch>
            <a:fillRect/>
          </a:stretch>
        </p:blipFill>
        <p:spPr bwMode="auto">
          <a:xfrm>
            <a:off x="6897234" y="5046662"/>
            <a:ext cx="2051050" cy="152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zbataineh\Desktop\GIT Lectures\GIT\histology of GIT\15_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9" t="47427" r="52496" b="13188"/>
          <a:stretch>
            <a:fillRect/>
          </a:stretch>
        </p:blipFill>
        <p:spPr bwMode="auto">
          <a:xfrm>
            <a:off x="4701949" y="5105400"/>
            <a:ext cx="205105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zbataineh\Desktop\GIT Lectures\GIT\histology of GIT\15_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9" t="-2" r="52299" b="56595"/>
          <a:stretch>
            <a:fillRect/>
          </a:stretch>
        </p:blipFill>
        <p:spPr bwMode="auto">
          <a:xfrm>
            <a:off x="4738688" y="3303473"/>
            <a:ext cx="2060575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Users\zbataineh\Desktop\GIT Lectures\histology of GIT\15_0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7096" r="14056" b="18800"/>
          <a:stretch>
            <a:fillRect/>
          </a:stretch>
        </p:blipFill>
        <p:spPr bwMode="auto">
          <a:xfrm>
            <a:off x="4738688" y="692149"/>
            <a:ext cx="4273550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612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Tongue</a:t>
            </a:r>
            <a:endParaRPr lang="en-US" sz="4000" dirty="0"/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6" t="32780" r="34937" b="5273"/>
          <a:stretch>
            <a:fillRect/>
          </a:stretch>
        </p:blipFill>
        <p:spPr bwMode="auto">
          <a:xfrm>
            <a:off x="838200" y="803275"/>
            <a:ext cx="7467600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68832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ipple">
  <a:themeElements>
    <a:clrScheme name="Ripple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Rip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ipple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pple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400</Words>
  <Application>Microsoft Office PowerPoint</Application>
  <PresentationFormat>On-screen Show (4:3)</PresentationFormat>
  <Paragraphs>107</Paragraphs>
  <Slides>29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Ripple</vt:lpstr>
      <vt:lpstr>                              UPPER GASTROINTESTINAL TRACT   </vt:lpstr>
      <vt:lpstr>Objectives</vt:lpstr>
      <vt:lpstr>INTRODUCTION </vt:lpstr>
      <vt:lpstr>Oral cavity </vt:lpstr>
      <vt:lpstr>Lip (longitudinal section)</vt:lpstr>
      <vt:lpstr>Lip (longitudinal section)</vt:lpstr>
      <vt:lpstr>The Tongue</vt:lpstr>
      <vt:lpstr>Tongue Papillae</vt:lpstr>
      <vt:lpstr>Tongue</vt:lpstr>
      <vt:lpstr>Tongue (Anterior part)</vt:lpstr>
      <vt:lpstr>Tongue (Posterior part) Circumvallate Papilla</vt:lpstr>
      <vt:lpstr>Tongue</vt:lpstr>
      <vt:lpstr>Taste buds</vt:lpstr>
      <vt:lpstr>Taste Buds (Location)</vt:lpstr>
      <vt:lpstr>Filiform &amp; Fungiform papillae of the Tongue </vt:lpstr>
      <vt:lpstr>Posterior 1/3rd of tongue</vt:lpstr>
      <vt:lpstr>Salivary Glands</vt:lpstr>
      <vt:lpstr>Salivary glands</vt:lpstr>
      <vt:lpstr>Secretory Part of The Glands</vt:lpstr>
      <vt:lpstr>Salivary glands</vt:lpstr>
      <vt:lpstr>Glandular Duct System</vt:lpstr>
      <vt:lpstr>PowerPoint Presentation</vt:lpstr>
      <vt:lpstr>Parotid Gland</vt:lpstr>
      <vt:lpstr>Parotid salivary gland</vt:lpstr>
      <vt:lpstr>Submandibular Gland</vt:lpstr>
      <vt:lpstr>Submandibular salivary gland</vt:lpstr>
      <vt:lpstr>Sublingual Gland</vt:lpstr>
      <vt:lpstr>Sublingual salivary gland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UPPER GASTROINTESTINAL TRACT   </dc:title>
  <dc:creator>Safa Osman</dc:creator>
  <cp:lastModifiedBy>Sama Ulhaqe sarain</cp:lastModifiedBy>
  <cp:revision>20</cp:revision>
  <dcterms:created xsi:type="dcterms:W3CDTF">2006-08-16T00:00:00Z</dcterms:created>
  <dcterms:modified xsi:type="dcterms:W3CDTF">2014-11-17T11:18:00Z</dcterms:modified>
</cp:coreProperties>
</file>